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2"/>
    <p:sldId id="258" r:id="rId3"/>
    <p:sldId id="281" r:id="rId4"/>
    <p:sldId id="260" r:id="rId5"/>
  </p:sldIdLst>
  <p:sldSz cx="18288000" cy="10287000"/>
  <p:notesSz cx="6858000" cy="9144000"/>
  <p:embeddedFontLst>
    <p:embeddedFont>
      <p:font typeface="NSimSun" panose="02010609030101010101" pitchFamily="49" charset="-122"/>
      <p:regular r:id="rId7"/>
    </p:embeddedFont>
    <p:embeddedFont>
      <p:font typeface="Algerian" panose="04020705040A02060702" pitchFamily="82" charset="0"/>
      <p:regular r:id="rId8"/>
    </p:embeddedFont>
    <p:embeddedFont>
      <p:font typeface="Calibri" panose="020F0502020204030204" pitchFamily="34" charset="0"/>
      <p:regular r:id="rId9"/>
      <p:bold r:id="rId10"/>
      <p:italic r:id="rId11"/>
      <p:boldItalic r:id="rId12"/>
    </p:embeddedFont>
    <p:embeddedFont>
      <p:font typeface="Niagara Engraved" panose="04020502070703030202" pitchFamily="82" charset="0"/>
      <p:regular r:id="rId13"/>
    </p:embeddedFont>
    <p:embeddedFont>
      <p:font typeface="Open Sans" panose="020B060603050402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72"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B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8598A-1936-4F42-9807-F89A70D88D85}" type="datetimeFigureOut">
              <a:rPr lang="es-BO" smtClean="0"/>
              <a:t>3/7/2022</a:t>
            </a:fld>
            <a:endParaRPr lang="es-B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B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B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709D9-E04D-4480-8F5C-B4588B276CE3}" type="slidenum">
              <a:rPr lang="es-BO" smtClean="0"/>
              <a:t>‹Nº›</a:t>
            </a:fld>
            <a:endParaRPr lang="es-BO"/>
          </a:p>
        </p:txBody>
      </p:sp>
    </p:spTree>
    <p:extLst>
      <p:ext uri="{BB962C8B-B14F-4D97-AF65-F5344CB8AC3E}">
        <p14:creationId xmlns:p14="http://schemas.microsoft.com/office/powerpoint/2010/main" val="95342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BO" dirty="0"/>
          </a:p>
        </p:txBody>
      </p:sp>
      <p:sp>
        <p:nvSpPr>
          <p:cNvPr id="4" name="Marcador de número de diapositiva 3"/>
          <p:cNvSpPr>
            <a:spLocks noGrp="1"/>
          </p:cNvSpPr>
          <p:nvPr>
            <p:ph type="sldNum" sz="quarter" idx="5"/>
          </p:nvPr>
        </p:nvSpPr>
        <p:spPr/>
        <p:txBody>
          <a:bodyPr/>
          <a:lstStyle/>
          <a:p>
            <a:fld id="{528709D9-E04D-4480-8F5C-B4588B276CE3}" type="slidenum">
              <a:rPr lang="es-BO" smtClean="0"/>
              <a:t>1</a:t>
            </a:fld>
            <a:endParaRPr lang="es-BO"/>
          </a:p>
        </p:txBody>
      </p:sp>
    </p:spTree>
    <p:extLst>
      <p:ext uri="{BB962C8B-B14F-4D97-AF65-F5344CB8AC3E}">
        <p14:creationId xmlns:p14="http://schemas.microsoft.com/office/powerpoint/2010/main" val="83222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BO" dirty="0"/>
          </a:p>
        </p:txBody>
      </p:sp>
      <p:sp>
        <p:nvSpPr>
          <p:cNvPr id="4" name="Marcador de número de diapositiva 3"/>
          <p:cNvSpPr>
            <a:spLocks noGrp="1"/>
          </p:cNvSpPr>
          <p:nvPr>
            <p:ph type="sldNum" sz="quarter" idx="5"/>
          </p:nvPr>
        </p:nvSpPr>
        <p:spPr/>
        <p:txBody>
          <a:bodyPr/>
          <a:lstStyle/>
          <a:p>
            <a:fld id="{528709D9-E04D-4480-8F5C-B4588B276CE3}" type="slidenum">
              <a:rPr lang="es-BO" smtClean="0"/>
              <a:t>3</a:t>
            </a:fld>
            <a:endParaRPr lang="es-BO"/>
          </a:p>
        </p:txBody>
      </p:sp>
    </p:spTree>
    <p:extLst>
      <p:ext uri="{BB962C8B-B14F-4D97-AF65-F5344CB8AC3E}">
        <p14:creationId xmlns:p14="http://schemas.microsoft.com/office/powerpoint/2010/main" val="274845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redhat.com/es/topics/api/what-are-application-programming-interfaces"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6" name="AutoShape 6"/>
          <p:cNvSpPr/>
          <p:nvPr/>
        </p:nvSpPr>
        <p:spPr>
          <a:xfrm>
            <a:off x="12344400" y="4345968"/>
            <a:ext cx="2310848" cy="144866"/>
          </a:xfrm>
          <a:prstGeom prst="rect">
            <a:avLst/>
          </a:prstGeom>
          <a:solidFill>
            <a:srgbClr val="FFFFFF"/>
          </a:solidFill>
        </p:spPr>
      </p:sp>
      <p:sp>
        <p:nvSpPr>
          <p:cNvPr id="2" name="CuadroTexto 1">
            <a:extLst>
              <a:ext uri="{FF2B5EF4-FFF2-40B4-BE49-F238E27FC236}">
                <a16:creationId xmlns:a16="http://schemas.microsoft.com/office/drawing/2014/main" id="{E7D494E3-56F2-48C9-9312-2FA0F7896A63}"/>
              </a:ext>
            </a:extLst>
          </p:cNvPr>
          <p:cNvSpPr txBox="1"/>
          <p:nvPr/>
        </p:nvSpPr>
        <p:spPr>
          <a:xfrm>
            <a:off x="12344400" y="3651146"/>
            <a:ext cx="2310848" cy="646331"/>
          </a:xfrm>
          <a:prstGeom prst="rect">
            <a:avLst/>
          </a:prstGeom>
          <a:noFill/>
        </p:spPr>
        <p:txBody>
          <a:bodyPr wrap="square" rtlCol="0">
            <a:spAutoFit/>
          </a:bodyPr>
          <a:lstStyle/>
          <a:p>
            <a:r>
              <a:rPr lang="es-ES" sz="3600" dirty="0">
                <a:solidFill>
                  <a:schemeClr val="bg1"/>
                </a:solidFill>
                <a:latin typeface="Algerian" panose="04020705040A02060702" pitchFamily="82" charset="0"/>
              </a:rPr>
              <a:t>GRAPHQL</a:t>
            </a:r>
            <a:endParaRPr lang="es-BO" sz="3600" dirty="0">
              <a:solidFill>
                <a:schemeClr val="bg1"/>
              </a:solidFill>
              <a:latin typeface="Algerian" panose="04020705040A02060702" pitchFamily="82" charset="0"/>
            </a:endParaRPr>
          </a:p>
        </p:txBody>
      </p:sp>
      <p:sp>
        <p:nvSpPr>
          <p:cNvPr id="5" name="Hexágono 4">
            <a:extLst>
              <a:ext uri="{FF2B5EF4-FFF2-40B4-BE49-F238E27FC236}">
                <a16:creationId xmlns:a16="http://schemas.microsoft.com/office/drawing/2014/main" id="{3C3490BF-765D-42EE-8667-DA7F90491BEF}"/>
              </a:ext>
            </a:extLst>
          </p:cNvPr>
          <p:cNvSpPr/>
          <p:nvPr/>
        </p:nvSpPr>
        <p:spPr>
          <a:xfrm>
            <a:off x="304800" y="1370695"/>
            <a:ext cx="3162502" cy="2445934"/>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9" name="Hexágono 18">
            <a:extLst>
              <a:ext uri="{FF2B5EF4-FFF2-40B4-BE49-F238E27FC236}">
                <a16:creationId xmlns:a16="http://schemas.microsoft.com/office/drawing/2014/main" id="{869461FE-52E5-4B15-9189-0DB0C969742A}"/>
              </a:ext>
            </a:extLst>
          </p:cNvPr>
          <p:cNvSpPr/>
          <p:nvPr/>
        </p:nvSpPr>
        <p:spPr>
          <a:xfrm>
            <a:off x="2971800" y="82018"/>
            <a:ext cx="3162502" cy="2445934"/>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20" name="Hexágono 19">
            <a:extLst>
              <a:ext uri="{FF2B5EF4-FFF2-40B4-BE49-F238E27FC236}">
                <a16:creationId xmlns:a16="http://schemas.microsoft.com/office/drawing/2014/main" id="{101BEAE6-9623-4BAF-8769-41A0985AC632}"/>
              </a:ext>
            </a:extLst>
          </p:cNvPr>
          <p:cNvSpPr/>
          <p:nvPr/>
        </p:nvSpPr>
        <p:spPr>
          <a:xfrm>
            <a:off x="2743200" y="2672728"/>
            <a:ext cx="4400449" cy="3284134"/>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21" name="Hexágono 20">
            <a:extLst>
              <a:ext uri="{FF2B5EF4-FFF2-40B4-BE49-F238E27FC236}">
                <a16:creationId xmlns:a16="http://schemas.microsoft.com/office/drawing/2014/main" id="{835CE237-C3ED-4E3E-A8CA-03571923BB3E}"/>
              </a:ext>
            </a:extLst>
          </p:cNvPr>
          <p:cNvSpPr/>
          <p:nvPr/>
        </p:nvSpPr>
        <p:spPr>
          <a:xfrm>
            <a:off x="3733800" y="6059188"/>
            <a:ext cx="3162502" cy="2445934"/>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22" name="Hexágono 21">
            <a:extLst>
              <a:ext uri="{FF2B5EF4-FFF2-40B4-BE49-F238E27FC236}">
                <a16:creationId xmlns:a16="http://schemas.microsoft.com/office/drawing/2014/main" id="{7870499E-F27B-4222-9009-89F00333F779}"/>
              </a:ext>
            </a:extLst>
          </p:cNvPr>
          <p:cNvSpPr/>
          <p:nvPr/>
        </p:nvSpPr>
        <p:spPr>
          <a:xfrm>
            <a:off x="6398765" y="4785058"/>
            <a:ext cx="3162502" cy="2445934"/>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7B297041-0043-420A-9835-2A360BD3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485206" y="737910"/>
            <a:ext cx="3658794" cy="3658794"/>
          </a:xfrm>
          <a:prstGeom prst="hexagon">
            <a:avLst/>
          </a:prstGeom>
          <a:noFill/>
          <a:extLst>
            <a:ext uri="{909E8E84-426E-40DD-AFC4-6F175D3DCCD1}">
              <a14:hiddenFill xmlns:a14="http://schemas.microsoft.com/office/drawing/2010/main">
                <a:solidFill>
                  <a:srgbClr val="FFFFFF"/>
                </a:solidFill>
              </a14:hiddenFill>
            </a:ext>
          </a:extLst>
        </p:spPr>
      </p:pic>
      <p:pic>
        <p:nvPicPr>
          <p:cNvPr id="31" name="Imagen 30">
            <a:extLst>
              <a:ext uri="{FF2B5EF4-FFF2-40B4-BE49-F238E27FC236}">
                <a16:creationId xmlns:a16="http://schemas.microsoft.com/office/drawing/2014/main" id="{4EFA11B1-6EC8-408A-9BCD-DF64802EAB8A}"/>
              </a:ext>
            </a:extLst>
          </p:cNvPr>
          <p:cNvPicPr>
            <a:picLocks noChangeAspect="1"/>
          </p:cNvPicPr>
          <p:nvPr/>
        </p:nvPicPr>
        <p:blipFill rotWithShape="1">
          <a:blip r:embed="rId3" cstate="print">
            <a:alphaModFix amt="48000"/>
            <a:extLst>
              <a:ext uri="{28A0092B-C50C-407E-A947-70E740481C1C}">
                <a14:useLocalDpi xmlns:a14="http://schemas.microsoft.com/office/drawing/2010/main" val="0"/>
              </a:ext>
            </a:extLst>
          </a:blip>
          <a:srcRect l="37138" r="39380"/>
          <a:stretch/>
        </p:blipFill>
        <p:spPr>
          <a:xfrm>
            <a:off x="14464" y="0"/>
            <a:ext cx="4665888" cy="10287000"/>
          </a:xfrm>
          <a:prstGeom prst="rect">
            <a:avLst/>
          </a:prstGeom>
          <a:effectLst>
            <a:glow>
              <a:schemeClr val="accent1"/>
            </a:glow>
            <a:outerShdw dir="1440000" algn="ctr" rotWithShape="0">
              <a:srgbClr val="000000"/>
            </a:outerShdw>
            <a:softEdge rad="0"/>
          </a:effectLst>
          <a:scene3d>
            <a:camera prst="orthographicFront"/>
            <a:lightRig rig="threePt" dir="t"/>
          </a:scene3d>
          <a:sp3d>
            <a:bevelT w="139700" h="139700" prst="divot"/>
          </a:sp3d>
        </p:spPr>
      </p:pic>
      <p:pic>
        <p:nvPicPr>
          <p:cNvPr id="9" name="Picture 4">
            <a:extLst>
              <a:ext uri="{FF2B5EF4-FFF2-40B4-BE49-F238E27FC236}">
                <a16:creationId xmlns:a16="http://schemas.microsoft.com/office/drawing/2014/main" id="{D93B8DC3-D810-40B9-8E23-3C94D7398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97" b="397"/>
          <a:stretch/>
        </p:blipFill>
        <p:spPr bwMode="auto">
          <a:xfrm>
            <a:off x="9565939" y="1813652"/>
            <a:ext cx="3576822" cy="3548407"/>
          </a:xfrm>
          <a:prstGeom prst="hexagon">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0E55092F-866A-4A53-A601-7EA2AAB5D4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28" t="-8445" r="-6603" b="-8445"/>
          <a:stretch/>
        </p:blipFill>
        <p:spPr bwMode="auto">
          <a:xfrm>
            <a:off x="13373590" y="737910"/>
            <a:ext cx="3576823" cy="3576823"/>
          </a:xfrm>
          <a:prstGeom prst="hexagon">
            <a:avLst/>
          </a:prstGeom>
          <a:noFill/>
          <a:extLst>
            <a:ext uri="{909E8E84-426E-40DD-AFC4-6F175D3DCCD1}">
              <a14:hiddenFill xmlns:a14="http://schemas.microsoft.com/office/drawing/2010/main">
                <a:solidFill>
                  <a:srgbClr val="FFFFFF"/>
                </a:solidFill>
              </a14:hiddenFill>
            </a:ext>
          </a:extLst>
        </p:spPr>
      </p:pic>
      <p:grpSp>
        <p:nvGrpSpPr>
          <p:cNvPr id="18" name="Group 4">
            <a:extLst>
              <a:ext uri="{FF2B5EF4-FFF2-40B4-BE49-F238E27FC236}">
                <a16:creationId xmlns:a16="http://schemas.microsoft.com/office/drawing/2014/main" id="{96638A1B-5EFC-4032-9875-632EF4A264BE}"/>
              </a:ext>
            </a:extLst>
          </p:cNvPr>
          <p:cNvGrpSpPr/>
          <p:nvPr/>
        </p:nvGrpSpPr>
        <p:grpSpPr>
          <a:xfrm>
            <a:off x="6412073" y="4838700"/>
            <a:ext cx="2320226" cy="4476825"/>
            <a:chOff x="-24502" y="-24765"/>
            <a:chExt cx="6062179" cy="5969098"/>
          </a:xfrm>
        </p:grpSpPr>
        <p:sp>
          <p:nvSpPr>
            <p:cNvPr id="19" name="TextBox 5">
              <a:extLst>
                <a:ext uri="{FF2B5EF4-FFF2-40B4-BE49-F238E27FC236}">
                  <a16:creationId xmlns:a16="http://schemas.microsoft.com/office/drawing/2014/main" id="{6D736B2C-D2FE-4709-AD42-9D59CC0A706E}"/>
                </a:ext>
              </a:extLst>
            </p:cNvPr>
            <p:cNvSpPr txBox="1"/>
            <p:nvPr/>
          </p:nvSpPr>
          <p:spPr>
            <a:xfrm>
              <a:off x="0" y="-24765"/>
              <a:ext cx="6037677" cy="369332"/>
            </a:xfrm>
            <a:prstGeom prst="rect">
              <a:avLst/>
            </a:prstGeom>
          </p:spPr>
          <p:txBody>
            <a:bodyPr lIns="0" tIns="0" rIns="0" bIns="0" rtlCol="0" anchor="t">
              <a:spAutoFit/>
            </a:bodyPr>
            <a:lstStyle/>
            <a:p>
              <a:pPr algn="l"/>
              <a:r>
                <a:rPr lang="en-US" spc="390" dirty="0">
                  <a:solidFill>
                    <a:schemeClr val="bg1"/>
                  </a:solidFill>
                  <a:latin typeface="Open Sans"/>
                </a:rPr>
                <a:t>GRAPHQL</a:t>
              </a:r>
            </a:p>
          </p:txBody>
        </p:sp>
        <p:sp>
          <p:nvSpPr>
            <p:cNvPr id="20" name="TextBox 6">
              <a:extLst>
                <a:ext uri="{FF2B5EF4-FFF2-40B4-BE49-F238E27FC236}">
                  <a16:creationId xmlns:a16="http://schemas.microsoft.com/office/drawing/2014/main" id="{48481C87-2F27-4B7E-B664-C7719CC321D1}"/>
                </a:ext>
              </a:extLst>
            </p:cNvPr>
            <p:cNvSpPr txBox="1"/>
            <p:nvPr/>
          </p:nvSpPr>
          <p:spPr>
            <a:xfrm>
              <a:off x="-24502" y="691615"/>
              <a:ext cx="4379793" cy="5252718"/>
            </a:xfrm>
            <a:prstGeom prst="rect">
              <a:avLst/>
            </a:prstGeom>
          </p:spPr>
          <p:txBody>
            <a:bodyPr wrap="square" lIns="0" tIns="0" rIns="0" bIns="0" rtlCol="0" anchor="t">
              <a:spAutoFit/>
            </a:bodyPr>
            <a:lstStyle/>
            <a:p>
              <a:pPr algn="l"/>
              <a:r>
                <a:rPr lang="es-ES" sz="1600" dirty="0">
                  <a:latin typeface="NSimSun" panose="02010609030101010101" pitchFamily="49" charset="-122"/>
                  <a:ea typeface="NSimSun" panose="02010609030101010101" pitchFamily="49" charset="-122"/>
                </a:rPr>
                <a:t>E</a:t>
              </a:r>
              <a:r>
                <a:rPr lang="es-ES" sz="1600" b="0" i="0" dirty="0">
                  <a:effectLst/>
                  <a:latin typeface="NSimSun" panose="02010609030101010101" pitchFamily="49" charset="-122"/>
                  <a:ea typeface="NSimSun" panose="02010609030101010101" pitchFamily="49" charset="-122"/>
                </a:rPr>
                <a:t>s un lenguaje de consulta y un tiempo de ejecución del servidor para las </a:t>
              </a:r>
              <a:r>
                <a:rPr lang="es-ES" sz="1600" b="0" i="0" u="none" strike="noStrike" dirty="0">
                  <a:effectLst/>
                  <a:latin typeface="NSimSun" panose="02010609030101010101" pitchFamily="49" charset="-122"/>
                  <a:ea typeface="NSimSun" panose="02010609030101010101" pitchFamily="49" charset="-122"/>
                  <a:hlinkClick r:id="rId6">
                    <a:extLst>
                      <a:ext uri="{A12FA001-AC4F-418D-AE19-62706E023703}">
                        <ahyp:hlinkClr xmlns:ahyp="http://schemas.microsoft.com/office/drawing/2018/hyperlinkcolor" val="tx"/>
                      </a:ext>
                    </a:extLst>
                  </a:hlinkClick>
                </a:rPr>
                <a:t>interfaces de programación de aplicaciones (API);</a:t>
              </a:r>
              <a:r>
                <a:rPr lang="es-ES" sz="1600" b="0" i="0" dirty="0">
                  <a:effectLst/>
                  <a:latin typeface="NSimSun" panose="02010609030101010101" pitchFamily="49" charset="-122"/>
                  <a:ea typeface="NSimSun" panose="02010609030101010101" pitchFamily="49" charset="-122"/>
                </a:rPr>
                <a:t> su función es brindar a los clientes exactamente los datos que solicitan y nada más.</a:t>
              </a:r>
              <a:r>
                <a:rPr lang="en-US" sz="1600" spc="27" dirty="0">
                  <a:latin typeface="NSimSun" panose="02010609030101010101" pitchFamily="49" charset="-122"/>
                  <a:ea typeface="NSimSun" panose="02010609030101010101" pitchFamily="49" charset="-122"/>
                </a:rPr>
                <a:t>.</a:t>
              </a:r>
            </a:p>
          </p:txBody>
        </p:sp>
      </p:grpSp>
      <p:grpSp>
        <p:nvGrpSpPr>
          <p:cNvPr id="21" name="Group 4">
            <a:extLst>
              <a:ext uri="{FF2B5EF4-FFF2-40B4-BE49-F238E27FC236}">
                <a16:creationId xmlns:a16="http://schemas.microsoft.com/office/drawing/2014/main" id="{04FAA51C-C348-4BE6-8595-870050B78EB4}"/>
              </a:ext>
            </a:extLst>
          </p:cNvPr>
          <p:cNvGrpSpPr/>
          <p:nvPr/>
        </p:nvGrpSpPr>
        <p:grpSpPr>
          <a:xfrm>
            <a:off x="10395015" y="5716565"/>
            <a:ext cx="2529297" cy="2797806"/>
            <a:chOff x="-570753" y="-24765"/>
            <a:chExt cx="6608430" cy="3730406"/>
          </a:xfrm>
        </p:grpSpPr>
        <p:sp>
          <p:nvSpPr>
            <p:cNvPr id="22" name="TextBox 5">
              <a:extLst>
                <a:ext uri="{FF2B5EF4-FFF2-40B4-BE49-F238E27FC236}">
                  <a16:creationId xmlns:a16="http://schemas.microsoft.com/office/drawing/2014/main" id="{585CC0F5-B0DF-4AA3-BC90-9A708E560402}"/>
                </a:ext>
              </a:extLst>
            </p:cNvPr>
            <p:cNvSpPr txBox="1"/>
            <p:nvPr/>
          </p:nvSpPr>
          <p:spPr>
            <a:xfrm>
              <a:off x="0" y="-24765"/>
              <a:ext cx="6037677" cy="369332"/>
            </a:xfrm>
            <a:prstGeom prst="rect">
              <a:avLst/>
            </a:prstGeom>
          </p:spPr>
          <p:txBody>
            <a:bodyPr lIns="0" tIns="0" rIns="0" bIns="0" rtlCol="0" anchor="t">
              <a:spAutoFit/>
            </a:bodyPr>
            <a:lstStyle/>
            <a:p>
              <a:pPr algn="l"/>
              <a:r>
                <a:rPr lang="en-US" spc="390" dirty="0">
                  <a:solidFill>
                    <a:schemeClr val="bg1"/>
                  </a:solidFill>
                  <a:latin typeface="Open Sans"/>
                </a:rPr>
                <a:t>MYSQL</a:t>
              </a:r>
            </a:p>
          </p:txBody>
        </p:sp>
        <p:sp>
          <p:nvSpPr>
            <p:cNvPr id="23" name="TextBox 6">
              <a:extLst>
                <a:ext uri="{FF2B5EF4-FFF2-40B4-BE49-F238E27FC236}">
                  <a16:creationId xmlns:a16="http://schemas.microsoft.com/office/drawing/2014/main" id="{DE4ABBD2-3DCA-4FAF-BDC7-792CC5A99AF7}"/>
                </a:ext>
              </a:extLst>
            </p:cNvPr>
            <p:cNvSpPr txBox="1"/>
            <p:nvPr/>
          </p:nvSpPr>
          <p:spPr>
            <a:xfrm>
              <a:off x="-570753" y="750988"/>
              <a:ext cx="6608430" cy="2954653"/>
            </a:xfrm>
            <a:prstGeom prst="rect">
              <a:avLst/>
            </a:prstGeom>
          </p:spPr>
          <p:txBody>
            <a:bodyPr wrap="square" lIns="0" tIns="0" rIns="0" bIns="0" rtlCol="0" anchor="t">
              <a:spAutoFit/>
            </a:bodyPr>
            <a:lstStyle/>
            <a:p>
              <a:pPr algn="l"/>
              <a:r>
                <a:rPr lang="es-ES" sz="1600" b="0" i="0" dirty="0">
                  <a:solidFill>
                    <a:srgbClr val="333333"/>
                  </a:solidFill>
                  <a:effectLst/>
                  <a:latin typeface="NSimSun" panose="02010609030101010101" pitchFamily="49" charset="-122"/>
                  <a:ea typeface="NSimSun" panose="02010609030101010101" pitchFamily="49" charset="-122"/>
                </a:rPr>
                <a:t>MySQL trabaja con bases de datos relacionales, es decir, utiliza tablas múltiples que se interconectan entre sí para almacenar la información y organizarla correctamente.</a:t>
              </a:r>
              <a:endParaRPr lang="en-US" sz="1600" spc="27" dirty="0">
                <a:latin typeface="NSimSun" panose="02010609030101010101" pitchFamily="49" charset="-122"/>
                <a:ea typeface="NSimSun" panose="02010609030101010101" pitchFamily="49" charset="-122"/>
              </a:endParaRPr>
            </a:p>
          </p:txBody>
        </p:sp>
      </p:grpSp>
      <p:grpSp>
        <p:nvGrpSpPr>
          <p:cNvPr id="24" name="Group 4">
            <a:extLst>
              <a:ext uri="{FF2B5EF4-FFF2-40B4-BE49-F238E27FC236}">
                <a16:creationId xmlns:a16="http://schemas.microsoft.com/office/drawing/2014/main" id="{B7C2428A-4BD9-4E52-963A-78375A2419AA}"/>
              </a:ext>
            </a:extLst>
          </p:cNvPr>
          <p:cNvGrpSpPr/>
          <p:nvPr/>
        </p:nvGrpSpPr>
        <p:grpSpPr>
          <a:xfrm>
            <a:off x="14503037" y="4731680"/>
            <a:ext cx="2529297" cy="4230605"/>
            <a:chOff x="0" y="-24765"/>
            <a:chExt cx="6608430" cy="5640803"/>
          </a:xfrm>
        </p:grpSpPr>
        <p:sp>
          <p:nvSpPr>
            <p:cNvPr id="25" name="TextBox 5">
              <a:extLst>
                <a:ext uri="{FF2B5EF4-FFF2-40B4-BE49-F238E27FC236}">
                  <a16:creationId xmlns:a16="http://schemas.microsoft.com/office/drawing/2014/main" id="{9E768F56-FFE0-4A81-A579-BEA2985CEFF4}"/>
                </a:ext>
              </a:extLst>
            </p:cNvPr>
            <p:cNvSpPr txBox="1"/>
            <p:nvPr/>
          </p:nvSpPr>
          <p:spPr>
            <a:xfrm>
              <a:off x="0" y="-24765"/>
              <a:ext cx="6037677" cy="369332"/>
            </a:xfrm>
            <a:prstGeom prst="rect">
              <a:avLst/>
            </a:prstGeom>
          </p:spPr>
          <p:txBody>
            <a:bodyPr lIns="0" tIns="0" rIns="0" bIns="0" rtlCol="0" anchor="t">
              <a:spAutoFit/>
            </a:bodyPr>
            <a:lstStyle/>
            <a:p>
              <a:pPr algn="l"/>
              <a:r>
                <a:rPr lang="en-US" spc="390" dirty="0">
                  <a:solidFill>
                    <a:schemeClr val="bg1"/>
                  </a:solidFill>
                  <a:latin typeface="Open Sans"/>
                </a:rPr>
                <a:t>POSTGRES</a:t>
              </a:r>
            </a:p>
          </p:txBody>
        </p:sp>
        <p:sp>
          <p:nvSpPr>
            <p:cNvPr id="26" name="TextBox 6">
              <a:extLst>
                <a:ext uri="{FF2B5EF4-FFF2-40B4-BE49-F238E27FC236}">
                  <a16:creationId xmlns:a16="http://schemas.microsoft.com/office/drawing/2014/main" id="{378358DC-D3CD-40FD-96B9-8570FACA9E77}"/>
                </a:ext>
              </a:extLst>
            </p:cNvPr>
            <p:cNvSpPr txBox="1"/>
            <p:nvPr/>
          </p:nvSpPr>
          <p:spPr>
            <a:xfrm>
              <a:off x="0" y="1019910"/>
              <a:ext cx="6608430" cy="4596128"/>
            </a:xfrm>
            <a:prstGeom prst="rect">
              <a:avLst/>
            </a:prstGeom>
          </p:spPr>
          <p:txBody>
            <a:bodyPr wrap="square" lIns="0" tIns="0" rIns="0" bIns="0" rtlCol="0" anchor="t">
              <a:spAutoFit/>
            </a:bodyPr>
            <a:lstStyle/>
            <a:p>
              <a:pPr algn="l"/>
              <a:r>
                <a:rPr lang="es-ES" sz="1600" dirty="0">
                  <a:latin typeface="NSimSun" panose="02010609030101010101" pitchFamily="49" charset="-122"/>
                  <a:ea typeface="NSimSun" panose="02010609030101010101" pitchFamily="49" charset="-122"/>
                </a:rPr>
                <a:t>PostgreSQL </a:t>
              </a:r>
              <a:r>
                <a:rPr lang="es-ES" sz="1600" b="0" i="0" dirty="0">
                  <a:effectLst/>
                  <a:latin typeface="NSimSun" panose="02010609030101010101" pitchFamily="49" charset="-122"/>
                  <a:ea typeface="NSimSun" panose="02010609030101010101" pitchFamily="49" charset="-122"/>
                </a:rPr>
                <a:t>es un sistema de código abierto de administración de bases de datos del tipo relacional, aunque también es posible ejecutar consultas que sean no relaciones. En este sistema, las consultas relacionales se basan en SQL, mientras que las no relacionales hacen uso de JSON.</a:t>
              </a:r>
              <a:endParaRPr lang="en-US" sz="1600" spc="27" dirty="0">
                <a:latin typeface="NSimSun" panose="02010609030101010101" pitchFamily="49" charset="-122"/>
                <a:ea typeface="NSimSun" panose="02010609030101010101" pitchFamily="49" charset="-122"/>
              </a:endParaRPr>
            </a:p>
          </p:txBody>
        </p:sp>
      </p:grpSp>
      <p:pic>
        <p:nvPicPr>
          <p:cNvPr id="32" name="Picture 4">
            <a:extLst>
              <a:ext uri="{FF2B5EF4-FFF2-40B4-BE49-F238E27FC236}">
                <a16:creationId xmlns:a16="http://schemas.microsoft.com/office/drawing/2014/main" id="{335A4F34-702F-4B02-900B-4F236A487B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6813885" y="214912"/>
            <a:ext cx="1128214" cy="1219200"/>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a:extLst>
              <a:ext uri="{FF2B5EF4-FFF2-40B4-BE49-F238E27FC236}">
                <a16:creationId xmlns:a16="http://schemas.microsoft.com/office/drawing/2014/main" id="{CA1F713D-1022-4D7A-B0B7-CE2996A96016}"/>
              </a:ext>
            </a:extLst>
          </p:cNvPr>
          <p:cNvSpPr txBox="1"/>
          <p:nvPr/>
        </p:nvSpPr>
        <p:spPr>
          <a:xfrm>
            <a:off x="1066800" y="8437428"/>
            <a:ext cx="2310848" cy="646331"/>
          </a:xfrm>
          <a:prstGeom prst="rect">
            <a:avLst/>
          </a:prstGeom>
          <a:noFill/>
        </p:spPr>
        <p:txBody>
          <a:bodyPr wrap="square" rtlCol="0">
            <a:spAutoFit/>
          </a:bodyPr>
          <a:lstStyle/>
          <a:p>
            <a:r>
              <a:rPr lang="es-ES" sz="3600" dirty="0">
                <a:solidFill>
                  <a:schemeClr val="bg1"/>
                </a:solidFill>
                <a:latin typeface="Algerian" panose="04020705040A02060702" pitchFamily="82" charset="0"/>
              </a:rPr>
              <a:t>GRAPHQL</a:t>
            </a:r>
            <a:endParaRPr lang="es-BO" sz="3600" dirty="0">
              <a:solidFill>
                <a:schemeClr val="bg1"/>
              </a:solidFill>
              <a:latin typeface="Algerian" panose="04020705040A02060702" pitchFamily="82"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extBox 4"/>
          <p:cNvSpPr txBox="1"/>
          <p:nvPr/>
        </p:nvSpPr>
        <p:spPr>
          <a:xfrm>
            <a:off x="1028700" y="4407218"/>
            <a:ext cx="5466266" cy="4616648"/>
          </a:xfrm>
          <a:prstGeom prst="rect">
            <a:avLst/>
          </a:prstGeom>
        </p:spPr>
        <p:txBody>
          <a:bodyPr lIns="0" tIns="0" rIns="0" bIns="0" rtlCol="0" anchor="t">
            <a:spAutoFit/>
          </a:bodyPr>
          <a:lstStyle/>
          <a:p>
            <a:pPr algn="l">
              <a:buFont typeface="Arial" panose="020B0604020202020204" pitchFamily="34" charset="0"/>
              <a:buChar char="•"/>
            </a:pPr>
            <a:r>
              <a:rPr lang="es-ES" sz="2000" b="0" i="0" dirty="0">
                <a:solidFill>
                  <a:srgbClr val="151515"/>
                </a:solidFill>
                <a:effectLst/>
                <a:latin typeface="var(--pfe-theme--font-family,&quot;Red Hat Text&quot;,&quot;RedHatText&quot;,&quot;Overpass&quot;,Overpass,Arial,sans-serif)"/>
              </a:rPr>
              <a:t>Un esquema de </a:t>
            </a:r>
            <a:r>
              <a:rPr lang="es-ES" sz="2000" b="0" i="0" dirty="0" err="1">
                <a:solidFill>
                  <a:srgbClr val="151515"/>
                </a:solidFill>
                <a:effectLst/>
                <a:latin typeface="var(--pfe-theme--font-family,&quot;Red Hat Text&quot;,&quot;RedHatText&quot;,&quot;Overpass&quot;,Overpass,Arial,sans-serif)"/>
              </a:rPr>
              <a:t>GraphQL</a:t>
            </a:r>
            <a:r>
              <a:rPr lang="es-ES" sz="2000" b="0" i="0" dirty="0">
                <a:solidFill>
                  <a:srgbClr val="151515"/>
                </a:solidFill>
                <a:effectLst/>
                <a:latin typeface="var(--pfe-theme--font-family,&quot;Red Hat Text&quot;,&quot;RedHatText&quot;,&quot;Overpass&quot;,Overpass,Arial,sans-serif)"/>
              </a:rPr>
              <a:t> establece una fuente única de información en una aplicación de </a:t>
            </a:r>
            <a:r>
              <a:rPr lang="es-ES" sz="2000" b="0" i="0" dirty="0" err="1">
                <a:solidFill>
                  <a:srgbClr val="151515"/>
                </a:solidFill>
                <a:effectLst/>
                <a:latin typeface="var(--pfe-theme--font-family,&quot;Red Hat Text&quot;,&quot;RedHatText&quot;,&quot;Overpass&quot;,Overpass,Arial,sans-serif)"/>
              </a:rPr>
              <a:t>GraphQL</a:t>
            </a:r>
            <a:r>
              <a:rPr lang="es-ES" sz="2000" b="0" i="0" dirty="0">
                <a:solidFill>
                  <a:srgbClr val="151515"/>
                </a:solidFill>
                <a:effectLst/>
                <a:latin typeface="var(--pfe-theme--font-family,&quot;Red Hat Text&quot;,&quot;RedHatText&quot;,&quot;Overpass&quot;,Overpass,Arial,sans-serif)"/>
              </a:rPr>
              <a:t>. Ofrece a la empresa una forma de unificar toda su API.</a:t>
            </a:r>
          </a:p>
          <a:p>
            <a:pPr>
              <a:buFont typeface="Arial" panose="020B0604020202020204" pitchFamily="34" charset="0"/>
              <a:buChar char="•"/>
            </a:pPr>
            <a:r>
              <a:rPr lang="es-ES" sz="2000" b="0" i="0" dirty="0">
                <a:solidFill>
                  <a:srgbClr val="151515"/>
                </a:solidFill>
                <a:effectLst/>
                <a:latin typeface="var(--pfe-theme--font-family,&quot;Red Hat Text&quot;,&quot;RedHatText&quot;,&quot;Overpass&quot;,Overpass,Arial,sans-serif)"/>
              </a:rPr>
              <a:t>Las llamadas a </a:t>
            </a:r>
            <a:r>
              <a:rPr lang="es-ES" sz="2000" b="0" i="0" dirty="0" err="1">
                <a:solidFill>
                  <a:srgbClr val="151515"/>
                </a:solidFill>
                <a:effectLst/>
                <a:latin typeface="var(--pfe-theme--font-family,&quot;Red Hat Text&quot;,&quot;RedHatText&quot;,&quot;Overpass&quot;,Overpass,Arial,sans-serif)"/>
              </a:rPr>
              <a:t>GraphQL</a:t>
            </a:r>
            <a:r>
              <a:rPr lang="es-ES" sz="2000" b="0" i="0" dirty="0">
                <a:solidFill>
                  <a:srgbClr val="151515"/>
                </a:solidFill>
                <a:effectLst/>
                <a:latin typeface="var(--pfe-theme--font-family,&quot;Red Hat Text&quot;,&quot;RedHatText&quot;,&quot;Overpass&quot;,Overpass,Arial,sans-serif)"/>
              </a:rPr>
              <a:t> se gestionan en un solo recorrido de ida y vuelta. Los clientes obtienen lo que solicitan sin que se genere una sobrecarga.</a:t>
            </a:r>
          </a:p>
          <a:p>
            <a:pPr algn="l"/>
            <a:r>
              <a:rPr lang="es-ES" sz="2000" dirty="0">
                <a:solidFill>
                  <a:schemeClr val="bg1"/>
                </a:solidFill>
                <a:latin typeface="var(--pfe-theme--font-family,&quot;Red Hat Text&quot;,&quot;RedHatText&quot;,&quot;Overpass&quot;,Overpass,Arial,sans-serif)"/>
              </a:rPr>
              <a:t>Desventajas</a:t>
            </a:r>
          </a:p>
          <a:p>
            <a:pPr marL="342900" indent="-342900">
              <a:buFont typeface="Arial" panose="020B0604020202020204" pitchFamily="34" charset="0"/>
              <a:buChar char="•"/>
            </a:pPr>
            <a:r>
              <a:rPr lang="es-ES" sz="2000" b="0" i="0" dirty="0" err="1">
                <a:solidFill>
                  <a:srgbClr val="151515"/>
                </a:solidFill>
                <a:effectLst/>
                <a:latin typeface="var(--pfe-theme--font-family,&quot;Red Hat Text&quot;,&quot;RedHatText&quot;,&quot;Overpass&quot;,Overpass,Arial,sans-serif)"/>
              </a:rPr>
              <a:t>GraphQL</a:t>
            </a:r>
            <a:r>
              <a:rPr lang="es-ES" sz="2000" b="0" i="0" dirty="0">
                <a:solidFill>
                  <a:srgbClr val="151515"/>
                </a:solidFill>
                <a:effectLst/>
                <a:latin typeface="var(--pfe-theme--font-family,&quot;Red Hat Text&quot;,&quot;RedHatText&quot;,&quot;Overpass&quot;,Overpass,Arial,sans-serif)"/>
              </a:rPr>
              <a:t> presenta una curva de aprendizaje para desarrolladores que tienen experiencia con las API de REST.</a:t>
            </a:r>
          </a:p>
          <a:p>
            <a:pPr marL="342900" indent="-342900">
              <a:buFont typeface="Arial" panose="020B0604020202020204" pitchFamily="34" charset="0"/>
              <a:buChar char="•"/>
            </a:pPr>
            <a:r>
              <a:rPr lang="es-ES" sz="2000" b="0" i="0" dirty="0">
                <a:solidFill>
                  <a:srgbClr val="151515"/>
                </a:solidFill>
                <a:effectLst/>
                <a:latin typeface="var(--pfe-theme--font-family,&quot;Red Hat Text&quot;,&quot;RedHatText&quot;,&quot;Overpass&quot;,Overpass,Arial,sans-serif)"/>
              </a:rPr>
              <a:t>El almacenamiento en caché es más complejo que con REST.</a:t>
            </a:r>
          </a:p>
          <a:p>
            <a:pPr marL="342900" indent="-342900">
              <a:buFont typeface="Arial" panose="020B0604020202020204" pitchFamily="34" charset="0"/>
              <a:buChar char="•"/>
            </a:pPr>
            <a:endParaRPr lang="es-ES" sz="2000" b="0" i="0" dirty="0">
              <a:solidFill>
                <a:srgbClr val="151515"/>
              </a:solidFill>
              <a:effectLst/>
              <a:latin typeface="var(--pfe-theme--font-family,&quot;Red Hat Text&quot;,&quot;RedHatText&quot;,&quot;Overpass&quot;,Overpass,Arial,sans-serif)"/>
            </a:endParaRPr>
          </a:p>
          <a:p>
            <a:pPr algn="l"/>
            <a:endParaRPr lang="es-ES" sz="2000" b="0" i="0" dirty="0">
              <a:solidFill>
                <a:schemeClr val="bg1"/>
              </a:solidFill>
              <a:effectLst/>
              <a:latin typeface="var(--pfe-theme--font-family,&quot;Red Hat Text&quot;,&quot;RedHatText&quot;,&quot;Overpass&quot;,Overpass,Arial,sans-serif)"/>
            </a:endParaRPr>
          </a:p>
        </p:txBody>
      </p:sp>
      <p:sp>
        <p:nvSpPr>
          <p:cNvPr id="6" name="AutoShape 6">
            <a:extLst>
              <a:ext uri="{FF2B5EF4-FFF2-40B4-BE49-F238E27FC236}">
                <a16:creationId xmlns:a16="http://schemas.microsoft.com/office/drawing/2014/main" id="{19ACAB4E-BF70-4176-BE09-710BBBBEE1E5}"/>
              </a:ext>
            </a:extLst>
          </p:cNvPr>
          <p:cNvSpPr/>
          <p:nvPr/>
        </p:nvSpPr>
        <p:spPr>
          <a:xfrm>
            <a:off x="11824367" y="8708761"/>
            <a:ext cx="2310848" cy="144866"/>
          </a:xfrm>
          <a:prstGeom prst="rect">
            <a:avLst/>
          </a:prstGeom>
          <a:solidFill>
            <a:srgbClr val="FFFFFF"/>
          </a:solidFill>
        </p:spPr>
      </p:sp>
      <p:pic>
        <p:nvPicPr>
          <p:cNvPr id="3076" name="Picture 4" descr="The Mandalorian's Rebel Cameo May Reveal Who Saved Grogu From Order 66">
            <a:extLst>
              <a:ext uri="{FF2B5EF4-FFF2-40B4-BE49-F238E27FC236}">
                <a16:creationId xmlns:a16="http://schemas.microsoft.com/office/drawing/2014/main" id="{F63BD1F5-C488-4BC7-9EE7-037511EAD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2400299"/>
            <a:ext cx="10116418" cy="5058209"/>
          </a:xfrm>
          <a:prstGeom prst="hexagon">
            <a:avLst/>
          </a:prstGeom>
          <a:noFill/>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AE0DC32E-7C8B-4B34-8BE9-4128EA1ECF39}"/>
              </a:ext>
            </a:extLst>
          </p:cNvPr>
          <p:cNvSpPr txBox="1"/>
          <p:nvPr/>
        </p:nvSpPr>
        <p:spPr>
          <a:xfrm>
            <a:off x="1050186" y="2929890"/>
            <a:ext cx="4119033" cy="1107996"/>
          </a:xfrm>
          <a:prstGeom prst="rect">
            <a:avLst/>
          </a:prstGeom>
        </p:spPr>
        <p:txBody>
          <a:bodyPr wrap="square" lIns="0" tIns="0" rIns="0" bIns="0" rtlCol="0" anchor="t">
            <a:spAutoFit/>
          </a:bodyPr>
          <a:lstStyle/>
          <a:p>
            <a:pPr algn="l"/>
            <a:r>
              <a:rPr lang="es-ES" sz="2400" b="1" i="0" dirty="0">
                <a:solidFill>
                  <a:schemeClr val="bg1"/>
                </a:solidFill>
                <a:effectLst/>
                <a:latin typeface="Algerian" panose="04020705040A02060702" pitchFamily="82" charset="0"/>
              </a:rPr>
              <a:t>Ventajas y desventajas de </a:t>
            </a:r>
            <a:r>
              <a:rPr lang="es-ES" sz="2400" b="1" i="0" dirty="0" err="1">
                <a:solidFill>
                  <a:schemeClr val="bg1"/>
                </a:solidFill>
                <a:effectLst/>
                <a:latin typeface="Algerian" panose="04020705040A02060702" pitchFamily="82" charset="0"/>
              </a:rPr>
              <a:t>GraphQL</a:t>
            </a:r>
            <a:r>
              <a:rPr lang="es-ES" sz="2400" b="1" i="0" dirty="0">
                <a:solidFill>
                  <a:schemeClr val="bg1"/>
                </a:solidFill>
                <a:effectLst/>
                <a:latin typeface="Algerian" panose="04020705040A02060702" pitchFamily="82" charset="0"/>
              </a:rPr>
              <a:t> en los entornos empresariales</a:t>
            </a:r>
          </a:p>
        </p:txBody>
      </p:sp>
      <p:grpSp>
        <p:nvGrpSpPr>
          <p:cNvPr id="8" name="Grupo 7">
            <a:extLst>
              <a:ext uri="{FF2B5EF4-FFF2-40B4-BE49-F238E27FC236}">
                <a16:creationId xmlns:a16="http://schemas.microsoft.com/office/drawing/2014/main" id="{79FF1108-13C8-42C5-BE2C-244E2591E126}"/>
              </a:ext>
            </a:extLst>
          </p:cNvPr>
          <p:cNvGrpSpPr/>
          <p:nvPr/>
        </p:nvGrpSpPr>
        <p:grpSpPr>
          <a:xfrm>
            <a:off x="6705600" y="1228599"/>
            <a:ext cx="9807142" cy="7480162"/>
            <a:chOff x="6705600" y="1104900"/>
            <a:chExt cx="9807142" cy="7480162"/>
          </a:xfrm>
          <a:blipFill>
            <a:blip r:embed="rId4">
              <a:extLst>
                <a:ext uri="{BEBA8EAE-BF5A-486C-A8C5-ECC9F3942E4B}">
                  <a14:imgProps xmlns:a14="http://schemas.microsoft.com/office/drawing/2010/main">
                    <a14:imgLayer r:embed="rId5">
                      <a14:imgEffect>
                        <a14:sharpenSoften amount="-63000"/>
                      </a14:imgEffect>
                    </a14:imgLayer>
                  </a14:imgProps>
                </a:ext>
              </a:extLst>
            </a:blip>
            <a:stretch>
              <a:fillRect/>
            </a:stretch>
          </a:blipFill>
        </p:grpSpPr>
        <p:sp>
          <p:nvSpPr>
            <p:cNvPr id="5" name="Hexágono 4">
              <a:extLst>
                <a:ext uri="{FF2B5EF4-FFF2-40B4-BE49-F238E27FC236}">
                  <a16:creationId xmlns:a16="http://schemas.microsoft.com/office/drawing/2014/main" id="{6F464C4B-AE2A-4AD7-B6FB-9184C2463210}"/>
                </a:ext>
              </a:extLst>
            </p:cNvPr>
            <p:cNvSpPr/>
            <p:nvPr/>
          </p:nvSpPr>
          <p:spPr>
            <a:xfrm>
              <a:off x="6705600" y="1104900"/>
              <a:ext cx="1767840" cy="1524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1" name="Hexágono 10">
              <a:extLst>
                <a:ext uri="{FF2B5EF4-FFF2-40B4-BE49-F238E27FC236}">
                  <a16:creationId xmlns:a16="http://schemas.microsoft.com/office/drawing/2014/main" id="{5BD73076-7B0A-440C-841E-B4A66204829E}"/>
                </a:ext>
              </a:extLst>
            </p:cNvPr>
            <p:cNvSpPr/>
            <p:nvPr/>
          </p:nvSpPr>
          <p:spPr>
            <a:xfrm>
              <a:off x="9296400" y="6946588"/>
              <a:ext cx="1767840" cy="1524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2" name="Hexágono 11">
              <a:extLst>
                <a:ext uri="{FF2B5EF4-FFF2-40B4-BE49-F238E27FC236}">
                  <a16:creationId xmlns:a16="http://schemas.microsoft.com/office/drawing/2014/main" id="{A83D2DCD-2437-488F-B949-95234F94220F}"/>
                </a:ext>
              </a:extLst>
            </p:cNvPr>
            <p:cNvSpPr/>
            <p:nvPr/>
          </p:nvSpPr>
          <p:spPr>
            <a:xfrm>
              <a:off x="13965936" y="1104900"/>
              <a:ext cx="1060704" cy="9144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3" name="Hexágono 12">
              <a:extLst>
                <a:ext uri="{FF2B5EF4-FFF2-40B4-BE49-F238E27FC236}">
                  <a16:creationId xmlns:a16="http://schemas.microsoft.com/office/drawing/2014/main" id="{0D7003DF-F0BB-4DA6-98C3-F30E012F59F5}"/>
                </a:ext>
              </a:extLst>
            </p:cNvPr>
            <p:cNvSpPr/>
            <p:nvPr/>
          </p:nvSpPr>
          <p:spPr>
            <a:xfrm>
              <a:off x="15849600" y="8013388"/>
              <a:ext cx="663142" cy="5716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grpSp>
      <p:pic>
        <p:nvPicPr>
          <p:cNvPr id="15" name="Picture 4">
            <a:extLst>
              <a:ext uri="{FF2B5EF4-FFF2-40B4-BE49-F238E27FC236}">
                <a16:creationId xmlns:a16="http://schemas.microsoft.com/office/drawing/2014/main" id="{F12C4969-18AA-4B8F-9AB2-A32852E2A3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6504693" y="342900"/>
            <a:ext cx="1128214" cy="1219200"/>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484CB7B7-0CCB-44FC-9050-B8FFA8797A55}"/>
              </a:ext>
            </a:extLst>
          </p:cNvPr>
          <p:cNvSpPr txBox="1"/>
          <p:nvPr/>
        </p:nvSpPr>
        <p:spPr>
          <a:xfrm>
            <a:off x="11813816" y="8099758"/>
            <a:ext cx="2310848" cy="646331"/>
          </a:xfrm>
          <a:prstGeom prst="rect">
            <a:avLst/>
          </a:prstGeom>
          <a:noFill/>
        </p:spPr>
        <p:txBody>
          <a:bodyPr wrap="square" rtlCol="0">
            <a:spAutoFit/>
          </a:bodyPr>
          <a:lstStyle/>
          <a:p>
            <a:r>
              <a:rPr lang="es-ES" sz="3600" dirty="0">
                <a:solidFill>
                  <a:schemeClr val="bg1"/>
                </a:solidFill>
                <a:latin typeface="Algerian" panose="04020705040A02060702" pitchFamily="82" charset="0"/>
              </a:rPr>
              <a:t>GRAPHQL</a:t>
            </a:r>
            <a:endParaRPr lang="es-BO" sz="36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4385364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F89C1910-1AF7-48E6-B7C2-912022E06778}"/>
              </a:ext>
            </a:extLst>
          </p:cNvPr>
          <p:cNvGrpSpPr/>
          <p:nvPr/>
        </p:nvGrpSpPr>
        <p:grpSpPr>
          <a:xfrm>
            <a:off x="4038600" y="3314700"/>
            <a:ext cx="10363200" cy="4724400"/>
            <a:chOff x="4610789" y="2753498"/>
            <a:chExt cx="9279357" cy="3476514"/>
          </a:xfrm>
          <a:blipFill dpi="0" rotWithShape="1">
            <a:blip r:embed="rId2">
              <a:extLst>
                <a:ext uri="{28A0092B-C50C-407E-A947-70E740481C1C}">
                  <a14:useLocalDpi xmlns:a14="http://schemas.microsoft.com/office/drawing/2010/main" val="0"/>
                </a:ext>
              </a:extLst>
            </a:blip>
            <a:srcRect/>
            <a:stretch>
              <a:fillRect/>
            </a:stretch>
          </a:blipFill>
        </p:grpSpPr>
        <p:sp>
          <p:nvSpPr>
            <p:cNvPr id="13" name="Hexágono 12">
              <a:extLst>
                <a:ext uri="{FF2B5EF4-FFF2-40B4-BE49-F238E27FC236}">
                  <a16:creationId xmlns:a16="http://schemas.microsoft.com/office/drawing/2014/main" id="{36102558-84CB-4171-BFE9-FB61CE0B5448}"/>
                </a:ext>
              </a:extLst>
            </p:cNvPr>
            <p:cNvSpPr/>
            <p:nvPr/>
          </p:nvSpPr>
          <p:spPr>
            <a:xfrm>
              <a:off x="7331964" y="2753498"/>
              <a:ext cx="3624072" cy="312420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4" name="Hexágono 13">
              <a:extLst>
                <a:ext uri="{FF2B5EF4-FFF2-40B4-BE49-F238E27FC236}">
                  <a16:creationId xmlns:a16="http://schemas.microsoft.com/office/drawing/2014/main" id="{DA1E141F-6D84-470B-A297-B5F17F6EBA01}"/>
                </a:ext>
              </a:extLst>
            </p:cNvPr>
            <p:cNvSpPr/>
            <p:nvPr/>
          </p:nvSpPr>
          <p:spPr>
            <a:xfrm>
              <a:off x="6426200" y="5158979"/>
              <a:ext cx="1242398" cy="1071033"/>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5" name="Hexágono 14">
              <a:extLst>
                <a:ext uri="{FF2B5EF4-FFF2-40B4-BE49-F238E27FC236}">
                  <a16:creationId xmlns:a16="http://schemas.microsoft.com/office/drawing/2014/main" id="{071FB195-7E5B-47E9-A8BC-ED4CA52A40DA}"/>
                </a:ext>
              </a:extLst>
            </p:cNvPr>
            <p:cNvSpPr/>
            <p:nvPr/>
          </p:nvSpPr>
          <p:spPr>
            <a:xfrm>
              <a:off x="6089566" y="2838965"/>
              <a:ext cx="1242398" cy="1071033"/>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6" name="Hexágono 15">
              <a:extLst>
                <a:ext uri="{FF2B5EF4-FFF2-40B4-BE49-F238E27FC236}">
                  <a16:creationId xmlns:a16="http://schemas.microsoft.com/office/drawing/2014/main" id="{12DD13F0-C602-4A32-B318-591B6969B914}"/>
                </a:ext>
              </a:extLst>
            </p:cNvPr>
            <p:cNvSpPr/>
            <p:nvPr/>
          </p:nvSpPr>
          <p:spPr>
            <a:xfrm>
              <a:off x="4610789" y="4001284"/>
              <a:ext cx="1815411" cy="156501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7" name="Hexágono 16">
              <a:extLst>
                <a:ext uri="{FF2B5EF4-FFF2-40B4-BE49-F238E27FC236}">
                  <a16:creationId xmlns:a16="http://schemas.microsoft.com/office/drawing/2014/main" id="{66441638-825F-424B-AC57-5D9BA20787CE}"/>
                </a:ext>
              </a:extLst>
            </p:cNvPr>
            <p:cNvSpPr/>
            <p:nvPr/>
          </p:nvSpPr>
          <p:spPr>
            <a:xfrm>
              <a:off x="10922169" y="2863694"/>
              <a:ext cx="1242398" cy="1071033"/>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8" name="Hexágono 17">
              <a:extLst>
                <a:ext uri="{FF2B5EF4-FFF2-40B4-BE49-F238E27FC236}">
                  <a16:creationId xmlns:a16="http://schemas.microsoft.com/office/drawing/2014/main" id="{BC126AFE-A00A-43C0-BD8C-8F44421B3349}"/>
                </a:ext>
              </a:extLst>
            </p:cNvPr>
            <p:cNvSpPr/>
            <p:nvPr/>
          </p:nvSpPr>
          <p:spPr>
            <a:xfrm>
              <a:off x="10832337" y="5063827"/>
              <a:ext cx="1242398" cy="1071033"/>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19" name="Hexágono 18">
              <a:extLst>
                <a:ext uri="{FF2B5EF4-FFF2-40B4-BE49-F238E27FC236}">
                  <a16:creationId xmlns:a16="http://schemas.microsoft.com/office/drawing/2014/main" id="{4B881FD4-E178-4F2D-BBD7-E6359314C8D8}"/>
                </a:ext>
              </a:extLst>
            </p:cNvPr>
            <p:cNvSpPr/>
            <p:nvPr/>
          </p:nvSpPr>
          <p:spPr>
            <a:xfrm>
              <a:off x="12074735" y="3909998"/>
              <a:ext cx="1815411" cy="156501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grpSp>
      <p:sp>
        <p:nvSpPr>
          <p:cNvPr id="33" name="TextBox 4">
            <a:extLst>
              <a:ext uri="{FF2B5EF4-FFF2-40B4-BE49-F238E27FC236}">
                <a16:creationId xmlns:a16="http://schemas.microsoft.com/office/drawing/2014/main" id="{EAA04D70-B916-4DBB-811A-640EFA5BEC02}"/>
              </a:ext>
            </a:extLst>
          </p:cNvPr>
          <p:cNvSpPr txBox="1"/>
          <p:nvPr/>
        </p:nvSpPr>
        <p:spPr>
          <a:xfrm>
            <a:off x="5287516" y="1495997"/>
            <a:ext cx="7712968" cy="1170577"/>
          </a:xfrm>
          <a:prstGeom prst="rect">
            <a:avLst/>
          </a:prstGeom>
        </p:spPr>
        <p:txBody>
          <a:bodyPr wrap="square" lIns="0" tIns="0" rIns="0" bIns="0" rtlCol="0" anchor="t">
            <a:spAutoFit/>
          </a:bodyPr>
          <a:lstStyle/>
          <a:p>
            <a:pPr algn="ctr">
              <a:lnSpc>
                <a:spcPts val="8400"/>
              </a:lnSpc>
            </a:pPr>
            <a:r>
              <a:rPr lang="en-US" sz="13800" spc="210" dirty="0">
                <a:latin typeface="Niagara Engraved" panose="04020502070703030202" pitchFamily="82" charset="0"/>
                <a:ea typeface="Open Sans" panose="020B0606030504020204" pitchFamily="34" charset="0"/>
                <a:cs typeface="Open Sans" panose="020B0606030504020204" pitchFamily="34" charset="0"/>
              </a:rPr>
              <a:t>GRACIAS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12019</TotalTime>
  <Words>219</Words>
  <Application>Microsoft Office PowerPoint</Application>
  <PresentationFormat>Personalizado</PresentationFormat>
  <Paragraphs>18</Paragraphs>
  <Slides>4</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vt:i4>
      </vt:variant>
    </vt:vector>
  </HeadingPairs>
  <TitlesOfParts>
    <vt:vector size="12" baseType="lpstr">
      <vt:lpstr>Open Sans</vt:lpstr>
      <vt:lpstr>Algerian</vt:lpstr>
      <vt:lpstr>Arial</vt:lpstr>
      <vt:lpstr>Niagara Engraved</vt:lpstr>
      <vt:lpstr>NSimSun</vt:lpstr>
      <vt:lpstr>var(--pfe-theme--font-family,"Red Hat Text","RedHatText","Overpass",Overpass,Arial,sans-serif)</vt:lpstr>
      <vt:lpstr>Calibri</vt:lpstr>
      <vt:lpstr>Office Theme</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Negro Blanco Foto Edificio Arquitectura Presentación</dc:title>
  <dc:creator>Rogelio Bucktron</dc:creator>
  <cp:lastModifiedBy>Edgar Rojas</cp:lastModifiedBy>
  <cp:revision>19</cp:revision>
  <dcterms:created xsi:type="dcterms:W3CDTF">2006-08-16T00:00:00Z</dcterms:created>
  <dcterms:modified xsi:type="dcterms:W3CDTF">2022-07-04T06:09:23Z</dcterms:modified>
  <dc:identifier>DAEReihAh70</dc:identifier>
</cp:coreProperties>
</file>